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2" r:id="rId4"/>
    <p:sldId id="290" r:id="rId5"/>
    <p:sldId id="292" r:id="rId6"/>
    <p:sldId id="291" r:id="rId7"/>
    <p:sldId id="293" r:id="rId8"/>
    <p:sldId id="283" r:id="rId9"/>
    <p:sldId id="287" r:id="rId10"/>
    <p:sldId id="286" r:id="rId11"/>
    <p:sldId id="277" r:id="rId12"/>
    <p:sldId id="284" r:id="rId13"/>
    <p:sldId id="289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2A7927-583F-421B-AC16-ECFCE9B48648}">
          <p14:sldIdLst>
            <p14:sldId id="256"/>
            <p14:sldId id="257"/>
            <p14:sldId id="282"/>
            <p14:sldId id="290"/>
            <p14:sldId id="292"/>
            <p14:sldId id="291"/>
            <p14:sldId id="293"/>
            <p14:sldId id="283"/>
            <p14:sldId id="287"/>
            <p14:sldId id="286"/>
            <p14:sldId id="277"/>
            <p14:sldId id="284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50032"/>
    <a:srgbClr val="979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3" autoAdjust="0"/>
    <p:restoredTop sz="95590" autoAdjust="0"/>
  </p:normalViewPr>
  <p:slideViewPr>
    <p:cSldViewPr snapToGrid="0">
      <p:cViewPr varScale="1">
        <p:scale>
          <a:sx n="108" d="100"/>
          <a:sy n="108" d="100"/>
        </p:scale>
        <p:origin x="720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ka\Files\Data\OOO-SD\UCT&amp;RB\1.%20&#1056;&#1072;&#1079;&#1074;&#1080;&#1090;&#1080;&#1077;%20&#1057;&#1044;\&#1044;&#1086;&#1082;&#1091;&#1084;&#1077;&#1085;&#1090;&#1086;&#1086;&#1073;&#1086;&#1088;&#1086;&#1090;\!&#1047;&#1072;&#1097;&#1080;&#1090;&#1072;%20&#1087;&#1086;&#1089;&#1083;&#1077;%20&#1072;&#1091;&#1076;&#1080;&#1090;&#1072;\&#1070;&#1088;&#1080;&#1089;&#1090;&#1099;\&#1056;&#1077;&#1077;&#1089;&#1090;&#1088;%20&#1087;&#1088;&#1077;&#1090;&#1077;&#1085;&#1079;&#1080;&#1081;%20&#1076;&#1086;&#1083;&#1100;&#1097;&#1080;&#1082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ka\Files\Data\OOO-SD\UCT&amp;RB\1.%20&#1056;&#1072;&#1079;&#1074;&#1080;&#1090;&#1080;&#1077;%20&#1057;&#1044;\&#1044;&#1086;&#1082;&#1091;&#1084;&#1077;&#1085;&#1090;&#1086;&#1086;&#1073;&#1086;&#1088;&#1086;&#1090;\!&#1047;&#1072;&#1097;&#1080;&#1090;&#1072;%20&#1087;&#1086;&#1089;&#1083;&#1077;%20&#1072;&#1091;&#1076;&#1080;&#1090;&#1072;\&#1070;&#1088;&#1080;&#1089;&#1090;&#1099;\&#1056;&#1077;&#1077;&#1089;&#1090;&#1088;%20&#1087;&#1088;&#1077;&#1090;&#1077;&#1085;&#1079;&#1080;&#1081;%20&#1076;&#1086;&#1083;&#1100;&#1097;&#1080;&#1082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ka\Files\Data\OOO-SD\UCT&amp;RB\1.%20&#1056;&#1072;&#1079;&#1074;&#1080;&#1090;&#1080;&#1077;%20&#1057;&#1044;\&#1044;&#1086;&#1082;&#1091;&#1084;&#1077;&#1085;&#1090;&#1086;&#1086;&#1073;&#1086;&#1088;&#1086;&#1090;\!&#1047;&#1072;&#1097;&#1080;&#1090;&#1072;%20&#1087;&#1086;&#1089;&#1083;&#1077;%20&#1072;&#1091;&#1076;&#1080;&#1090;&#1072;\&#1070;&#1088;&#1080;&#1089;&#1090;&#1099;\&#1056;&#1077;&#1077;&#1089;&#1090;&#1088;%20&#1087;&#1088;&#1077;&#1090;&#1077;&#1085;&#1079;&#1080;&#1081;%20&#1076;&#1086;&#1083;&#1100;&#1097;&#1080;&#1082;&#1086;&#107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ka\Files\Data\OOO-SD\UCT&amp;RB\1.%20&#1056;&#1072;&#1079;&#1074;&#1080;&#1090;&#1080;&#1077;%20&#1057;&#1044;\&#1044;&#1086;&#1082;&#1091;&#1084;&#1077;&#1085;&#1090;&#1086;&#1086;&#1073;&#1086;&#1088;&#1086;&#1090;\!&#1047;&#1072;&#1097;&#1080;&#1090;&#1072;%20&#1087;&#1086;&#1089;&#1083;&#1077;%20&#1072;&#1091;&#1076;&#1080;&#1090;&#1072;\&#1070;&#1088;&#1080;&#1089;&#1090;&#1099;\&#1056;&#1077;&#1077;&#1089;&#1090;&#1088;%20&#1087;&#1088;&#1077;&#1090;&#1077;&#1085;&#1079;&#1080;&#1081;%20&#1076;&#1086;&#1083;&#1100;&#1097;&#1080;&#1082;&#1086;&#107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претензий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1"/>
          <c:order val="1"/>
          <c:tx>
            <c:v>Количество претензий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Лист2!$B$7:$B$14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Лист2!$C$7:$C$14</c:f>
              <c:numCache>
                <c:formatCode>0</c:formatCode>
                <c:ptCount val="8"/>
                <c:pt idx="0">
                  <c:v>1176.5</c:v>
                </c:pt>
                <c:pt idx="1">
                  <c:v>1645.8</c:v>
                </c:pt>
                <c:pt idx="2">
                  <c:v>988</c:v>
                </c:pt>
                <c:pt idx="3">
                  <c:v>1639.3</c:v>
                </c:pt>
                <c:pt idx="4">
                  <c:v>1981.2</c:v>
                </c:pt>
                <c:pt idx="5">
                  <c:v>2575.56</c:v>
                </c:pt>
                <c:pt idx="6">
                  <c:v>3348.2280000000001</c:v>
                </c:pt>
                <c:pt idx="7">
                  <c:v>4352.6963999999998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71-42C9-987D-F5E45D0AA0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76141984"/>
        <c:axId val="6761452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Годы</c:v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Лист2!$B$7:$B$14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Лист2!$B$3:$B$11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AE71-42C9-987D-F5E45D0AA078}"/>
                  </c:ext>
                </c:extLst>
              </c15:ser>
            </c15:filteredLineSeries>
          </c:ext>
        </c:extLst>
      </c:lineChart>
      <c:catAx>
        <c:axId val="67614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145264"/>
        <c:crosses val="autoZero"/>
        <c:auto val="1"/>
        <c:lblAlgn val="ctr"/>
        <c:lblOffset val="100"/>
        <c:noMultiLvlLbl val="0"/>
      </c:catAx>
      <c:valAx>
        <c:axId val="67614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14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претензий, обрабатываемых одним сотрудником в день</a:t>
            </a:r>
          </a:p>
        </c:rich>
      </c:tx>
      <c:layout>
        <c:manualLayout>
          <c:xMode val="edge"/>
          <c:yMode val="edge"/>
          <c:x val="0.1179386369807222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Лист2!$M$4:$M$11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Лист2!$N$4:$N$11</c:f>
              <c:numCache>
                <c:formatCode>0</c:formatCode>
                <c:ptCount val="8"/>
                <c:pt idx="0">
                  <c:v>4.743951612903226</c:v>
                </c:pt>
                <c:pt idx="1">
                  <c:v>6.6362903225806447</c:v>
                </c:pt>
                <c:pt idx="2">
                  <c:v>3.9838709677419355</c:v>
                </c:pt>
                <c:pt idx="3">
                  <c:v>6.6100806451612906</c:v>
                </c:pt>
                <c:pt idx="4">
                  <c:v>7.9887096774193553</c:v>
                </c:pt>
                <c:pt idx="5">
                  <c:v>10.385322580645161</c:v>
                </c:pt>
                <c:pt idx="6">
                  <c:v>13.500919354838709</c:v>
                </c:pt>
                <c:pt idx="7">
                  <c:v>17.551195161290323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8-4526-875E-3F3469E48C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7928240"/>
        <c:axId val="49792955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317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Лист2!$M$4:$M$11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Лист2!$M$4:$M$11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82D8-4526-875E-3F3469E48C82}"/>
                  </c:ext>
                </c:extLst>
              </c15:ser>
            </c15:filteredLineSeries>
          </c:ext>
        </c:extLst>
      </c:lineChart>
      <c:catAx>
        <c:axId val="4979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929552"/>
        <c:crossesAt val="0"/>
        <c:auto val="1"/>
        <c:lblAlgn val="ctr"/>
        <c:lblOffset val="100"/>
        <c:noMultiLvlLbl val="0"/>
      </c:catAx>
      <c:valAx>
        <c:axId val="49792955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4979282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Количество задач по согласованию договорных документов, шт.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Лист1!$A$9:$A$16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Лист1!$B$9:$B$16</c:f>
              <c:numCache>
                <c:formatCode>0</c:formatCode>
                <c:ptCount val="8"/>
                <c:pt idx="0">
                  <c:v>6502</c:v>
                </c:pt>
                <c:pt idx="1">
                  <c:v>9738</c:v>
                </c:pt>
                <c:pt idx="2">
                  <c:v>16416</c:v>
                </c:pt>
                <c:pt idx="3">
                  <c:v>12795</c:v>
                </c:pt>
                <c:pt idx="4">
                  <c:v>16471</c:v>
                </c:pt>
                <c:pt idx="5">
                  <c:v>18941.650000000001</c:v>
                </c:pt>
                <c:pt idx="6">
                  <c:v>21782.897500000003</c:v>
                </c:pt>
                <c:pt idx="7">
                  <c:v>25050.332125000004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9B-4748-9374-887EBF77C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3216608"/>
        <c:axId val="6632172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Лист1!$A$9:$A$16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Лист1!$A$9:$A$16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29B-4748-9374-887EBF77C99D}"/>
                  </c:ext>
                </c:extLst>
              </c15:ser>
            </c15:filteredLineSeries>
          </c:ext>
        </c:extLst>
      </c:lineChart>
      <c:catAx>
        <c:axId val="6632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217264"/>
        <c:crosses val="autoZero"/>
        <c:auto val="1"/>
        <c:lblAlgn val="ctr"/>
        <c:lblOffset val="100"/>
        <c:noMultiLvlLbl val="0"/>
      </c:catAx>
      <c:valAx>
        <c:axId val="66321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21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задач по согласованию договорных документов на одного сотрудника в день, шт.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Лист1!$R$4:$R$11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Лист1!$S$4:$S$11</c:f>
              <c:numCache>
                <c:formatCode>0</c:formatCode>
                <c:ptCount val="8"/>
                <c:pt idx="0">
                  <c:v>13.161943319838057</c:v>
                </c:pt>
                <c:pt idx="1">
                  <c:v>19.712550607287451</c:v>
                </c:pt>
                <c:pt idx="2">
                  <c:v>22.153846153846157</c:v>
                </c:pt>
                <c:pt idx="3">
                  <c:v>17.267206477732795</c:v>
                </c:pt>
                <c:pt idx="4">
                  <c:v>22.228070175438599</c:v>
                </c:pt>
                <c:pt idx="5">
                  <c:v>25.562280701754389</c:v>
                </c:pt>
                <c:pt idx="6">
                  <c:v>29.396622807017547</c:v>
                </c:pt>
                <c:pt idx="7">
                  <c:v>33.806116228070181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9B-4E86-A247-C19E44C13B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678864"/>
        <c:axId val="50767919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317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Лист1!$R$4:$R$11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Лист1!$R$4:$R$11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569B-4E86-A247-C19E44C13B06}"/>
                  </c:ext>
                </c:extLst>
              </c15:ser>
            </c15:filteredLineSeries>
          </c:ext>
        </c:extLst>
      </c:lineChart>
      <c:catAx>
        <c:axId val="50767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679192"/>
        <c:crosses val="autoZero"/>
        <c:auto val="1"/>
        <c:lblAlgn val="ctr"/>
        <c:lblOffset val="100"/>
        <c:noMultiLvlLbl val="0"/>
      </c:catAx>
      <c:valAx>
        <c:axId val="507679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0767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3F1E9-669F-4FFF-81A5-A4B754EB7F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 bwMode="auto"/>
    </dgm:pt>
    <dgm:pt modelId="{C1BF8D71-AB0B-4796-B7F7-24939393EB6C}">
      <dgm:prSet phldrT="[Текст]"/>
      <dgm:spPr bwMode="auto">
        <a:solidFill>
          <a:srgbClr val="DC0432"/>
        </a:solidFill>
      </dgm:spPr>
      <dgm:t>
        <a:bodyPr/>
        <a:lstStyle/>
        <a:p>
          <a:pPr>
            <a:defRPr/>
          </a:pPr>
          <a:r>
            <a:rPr lang="ru-RU" dirty="0">
              <a:latin typeface="Arial"/>
              <a:cs typeface="Arial"/>
            </a:rPr>
            <a:t>03.24-0</a:t>
          </a:r>
          <a:r>
            <a:rPr lang="en-US" dirty="0">
              <a:latin typeface="Arial"/>
              <a:cs typeface="Arial"/>
            </a:rPr>
            <a:t>7</a:t>
          </a:r>
          <a:r>
            <a:rPr lang="ru-RU" dirty="0">
              <a:latin typeface="Arial"/>
              <a:cs typeface="Arial"/>
            </a:rPr>
            <a:t>.24</a:t>
          </a:r>
          <a:endParaRPr dirty="0"/>
        </a:p>
      </dgm:t>
    </dgm:pt>
    <dgm:pt modelId="{DE4C0BC4-AE10-4B25-8BF4-6DB8EE12F20C}" type="parTrans" cxnId="{B0C50CCB-5FF9-4602-A46D-51060D5FD4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6DDE8C-E8F3-4E8A-8F0E-28638C161E28}" type="sibTrans" cxnId="{B0C50CCB-5FF9-4602-A46D-51060D5FD4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47F8A2-18B7-4D99-B6D0-A66BAB1605A8}">
      <dgm:prSet phldrT="[Текст]"/>
      <dgm:spPr bwMode="auto">
        <a:solidFill>
          <a:srgbClr val="DC0432"/>
        </a:solidFill>
      </dgm:spPr>
      <dgm:t>
        <a:bodyPr/>
        <a:lstStyle/>
        <a:p>
          <a:pPr>
            <a:defRPr/>
          </a:pPr>
          <a:r>
            <a:rPr lang="ru-RU" dirty="0">
              <a:latin typeface="Arial"/>
              <a:cs typeface="Arial"/>
            </a:rPr>
            <a:t>0</a:t>
          </a:r>
          <a:r>
            <a:rPr lang="en-US" dirty="0">
              <a:latin typeface="Arial"/>
              <a:cs typeface="Arial"/>
            </a:rPr>
            <a:t>7</a:t>
          </a:r>
          <a:r>
            <a:rPr lang="ru-RU" dirty="0">
              <a:latin typeface="Arial"/>
              <a:cs typeface="Arial"/>
            </a:rPr>
            <a:t>.24-</a:t>
          </a:r>
          <a:r>
            <a:rPr lang="en-US" dirty="0">
              <a:latin typeface="Arial"/>
              <a:cs typeface="Arial"/>
            </a:rPr>
            <a:t>02</a:t>
          </a:r>
          <a:r>
            <a:rPr lang="ru-RU" dirty="0">
              <a:latin typeface="Arial"/>
              <a:cs typeface="Arial"/>
            </a:rPr>
            <a:t>.2</a:t>
          </a:r>
          <a:r>
            <a:rPr lang="en-US" dirty="0">
              <a:latin typeface="Arial"/>
              <a:cs typeface="Arial"/>
            </a:rPr>
            <a:t>5</a:t>
          </a:r>
          <a:endParaRPr dirty="0"/>
        </a:p>
      </dgm:t>
    </dgm:pt>
    <dgm:pt modelId="{33832F05-B93D-436B-B734-0E761B5C72BF}" type="parTrans" cxnId="{2ADADC92-9B19-44D3-AFCC-F1039144223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0A2FB10-AF87-4809-9FA9-1B6BA5E8AFB1}" type="sibTrans" cxnId="{2ADADC92-9B19-44D3-AFCC-F1039144223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45A338C-533B-4422-AC70-2F11F8F0D2E8}">
      <dgm:prSet phldrT="[Текст]"/>
      <dgm:spPr bwMode="auto">
        <a:solidFill>
          <a:srgbClr val="DC0432"/>
        </a:solidFill>
      </dgm:spPr>
      <dgm:t>
        <a:bodyPr/>
        <a:lstStyle/>
        <a:p>
          <a:pPr>
            <a:defRPr/>
          </a:pPr>
          <a:r>
            <a:rPr lang="ru-RU" dirty="0">
              <a:latin typeface="Arial"/>
              <a:cs typeface="Arial"/>
            </a:rPr>
            <a:t>0</a:t>
          </a:r>
          <a:r>
            <a:rPr lang="en-US" dirty="0">
              <a:latin typeface="Arial"/>
              <a:cs typeface="Arial"/>
            </a:rPr>
            <a:t>3</a:t>
          </a:r>
          <a:r>
            <a:rPr lang="ru-RU" dirty="0">
              <a:latin typeface="Arial"/>
              <a:cs typeface="Arial"/>
            </a:rPr>
            <a:t>.25-0</a:t>
          </a:r>
          <a:r>
            <a:rPr lang="en-US" dirty="0">
              <a:latin typeface="Arial"/>
              <a:cs typeface="Arial"/>
            </a:rPr>
            <a:t>7</a:t>
          </a:r>
          <a:r>
            <a:rPr lang="ru-RU" dirty="0">
              <a:latin typeface="Arial"/>
              <a:cs typeface="Arial"/>
            </a:rPr>
            <a:t>.25</a:t>
          </a:r>
          <a:endParaRPr dirty="0"/>
        </a:p>
      </dgm:t>
    </dgm:pt>
    <dgm:pt modelId="{2D6000F6-8EAD-4BF2-B42B-0794E53F8859}" type="parTrans" cxnId="{2B79547C-8AB1-4B28-ABE9-054F8A6E4C9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0D88FB3-C172-43B0-B0DC-EB949B4E2E31}" type="sibTrans" cxnId="{2B79547C-8AB1-4B28-ABE9-054F8A6E4C9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8C48F7-0CF6-47A3-A31C-D77CBB453F3E}" type="pres">
      <dgm:prSet presAssocID="{4AA3F1E9-669F-4FFF-81A5-A4B754EB7F21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9B397D09-BF3C-4B34-AC52-4116AC26A48C}" type="pres">
      <dgm:prSet presAssocID="{C1BF8D71-AB0B-4796-B7F7-24939393EB6C}" presName="parTxOnly" presStyleLbl="node1" presStyleIdx="0" presStyleCnt="3">
        <dgm:presLayoutVars>
          <dgm:chMax val="0"/>
          <dgm:chPref val="0"/>
          <dgm:bulletEnabled val="1"/>
        </dgm:presLayoutVars>
      </dgm:prSet>
      <dgm:spPr bwMode="auto"/>
    </dgm:pt>
    <dgm:pt modelId="{AA93370A-578C-4A52-8A40-2D02BF10048A}" type="pres">
      <dgm:prSet presAssocID="{FB6DDE8C-E8F3-4E8A-8F0E-28638C161E28}" presName="parTxOnlySpace" presStyleCnt="0"/>
      <dgm:spPr bwMode="auto"/>
    </dgm:pt>
    <dgm:pt modelId="{0CB46794-B187-4C6D-B62D-C70AF230F03A}" type="pres">
      <dgm:prSet presAssocID="{D647F8A2-18B7-4D99-B6D0-A66BAB1605A8}" presName="parTxOnly" presStyleLbl="node1" presStyleIdx="1" presStyleCnt="3">
        <dgm:presLayoutVars>
          <dgm:chMax val="0"/>
          <dgm:chPref val="0"/>
          <dgm:bulletEnabled val="1"/>
        </dgm:presLayoutVars>
      </dgm:prSet>
      <dgm:spPr bwMode="auto"/>
    </dgm:pt>
    <dgm:pt modelId="{FE95C7EC-58D2-4C76-BF6D-1B199EE39054}" type="pres">
      <dgm:prSet presAssocID="{D0A2FB10-AF87-4809-9FA9-1B6BA5E8AFB1}" presName="parTxOnlySpace" presStyleCnt="0"/>
      <dgm:spPr bwMode="auto"/>
    </dgm:pt>
    <dgm:pt modelId="{C3FBD284-86A5-49DC-8FE0-5EAA37764492}" type="pres">
      <dgm:prSet presAssocID="{445A338C-533B-4422-AC70-2F11F8F0D2E8}" presName="parTxOnly" presStyleLbl="node1" presStyleIdx="2" presStyleCnt="3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8AE17C03-F788-4618-85DF-8CF1BCC7CB1C}" type="presOf" srcId="{445A338C-533B-4422-AC70-2F11F8F0D2E8}" destId="{C3FBD284-86A5-49DC-8FE0-5EAA37764492}" srcOrd="0" destOrd="0" presId="urn:microsoft.com/office/officeart/2005/8/layout/chevron1"/>
    <dgm:cxn modelId="{51346E4F-6ED6-4ADB-861B-FED72A6D01F0}" type="presOf" srcId="{D647F8A2-18B7-4D99-B6D0-A66BAB1605A8}" destId="{0CB46794-B187-4C6D-B62D-C70AF230F03A}" srcOrd="0" destOrd="0" presId="urn:microsoft.com/office/officeart/2005/8/layout/chevron1"/>
    <dgm:cxn modelId="{2B79547C-8AB1-4B28-ABE9-054F8A6E4C9B}" srcId="{4AA3F1E9-669F-4FFF-81A5-A4B754EB7F21}" destId="{445A338C-533B-4422-AC70-2F11F8F0D2E8}" srcOrd="2" destOrd="0" parTransId="{2D6000F6-8EAD-4BF2-B42B-0794E53F8859}" sibTransId="{A0D88FB3-C172-43B0-B0DC-EB949B4E2E31}"/>
    <dgm:cxn modelId="{25313780-3B56-4ECF-AD63-C4D497A92629}" type="presOf" srcId="{C1BF8D71-AB0B-4796-B7F7-24939393EB6C}" destId="{9B397D09-BF3C-4B34-AC52-4116AC26A48C}" srcOrd="0" destOrd="0" presId="urn:microsoft.com/office/officeart/2005/8/layout/chevron1"/>
    <dgm:cxn modelId="{2ADADC92-9B19-44D3-AFCC-F10391442239}" srcId="{4AA3F1E9-669F-4FFF-81A5-A4B754EB7F21}" destId="{D647F8A2-18B7-4D99-B6D0-A66BAB1605A8}" srcOrd="1" destOrd="0" parTransId="{33832F05-B93D-436B-B734-0E761B5C72BF}" sibTransId="{D0A2FB10-AF87-4809-9FA9-1B6BA5E8AFB1}"/>
    <dgm:cxn modelId="{F0682DC1-658F-4292-9E1A-0D0C4EBC7535}" type="presOf" srcId="{4AA3F1E9-669F-4FFF-81A5-A4B754EB7F21}" destId="{DD8C48F7-0CF6-47A3-A31C-D77CBB453F3E}" srcOrd="0" destOrd="0" presId="urn:microsoft.com/office/officeart/2005/8/layout/chevron1"/>
    <dgm:cxn modelId="{B0C50CCB-5FF9-4602-A46D-51060D5FD4D3}" srcId="{4AA3F1E9-669F-4FFF-81A5-A4B754EB7F21}" destId="{C1BF8D71-AB0B-4796-B7F7-24939393EB6C}" srcOrd="0" destOrd="0" parTransId="{DE4C0BC4-AE10-4B25-8BF4-6DB8EE12F20C}" sibTransId="{FB6DDE8C-E8F3-4E8A-8F0E-28638C161E28}"/>
    <dgm:cxn modelId="{9C95C59F-9180-4837-A07D-22DEDA29B1CC}" type="presParOf" srcId="{DD8C48F7-0CF6-47A3-A31C-D77CBB453F3E}" destId="{9B397D09-BF3C-4B34-AC52-4116AC26A48C}" srcOrd="0" destOrd="0" presId="urn:microsoft.com/office/officeart/2005/8/layout/chevron1"/>
    <dgm:cxn modelId="{93C64C10-A105-4842-9D32-D69CC9AFEE39}" type="presParOf" srcId="{DD8C48F7-0CF6-47A3-A31C-D77CBB453F3E}" destId="{AA93370A-578C-4A52-8A40-2D02BF10048A}" srcOrd="1" destOrd="0" presId="urn:microsoft.com/office/officeart/2005/8/layout/chevron1"/>
    <dgm:cxn modelId="{EA9E4C46-0B8B-46D7-A943-52120AE53F5E}" type="presParOf" srcId="{DD8C48F7-0CF6-47A3-A31C-D77CBB453F3E}" destId="{0CB46794-B187-4C6D-B62D-C70AF230F03A}" srcOrd="2" destOrd="0" presId="urn:microsoft.com/office/officeart/2005/8/layout/chevron1"/>
    <dgm:cxn modelId="{3FB67D0E-E8AA-4B86-8F9B-681CA80E73AA}" type="presParOf" srcId="{DD8C48F7-0CF6-47A3-A31C-D77CBB453F3E}" destId="{FE95C7EC-58D2-4C76-BF6D-1B199EE39054}" srcOrd="3" destOrd="0" presId="urn:microsoft.com/office/officeart/2005/8/layout/chevron1"/>
    <dgm:cxn modelId="{F629A8C3-8570-4023-B51D-33B009E16CA6}" type="presParOf" srcId="{DD8C48F7-0CF6-47A3-A31C-D77CBB453F3E}" destId="{C3FBD284-86A5-49DC-8FE0-5EAA3776449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97D09-BF3C-4B34-AC52-4116AC26A48C}">
      <dsp:nvSpPr>
        <dsp:cNvPr id="0" name=""/>
        <dsp:cNvSpPr/>
      </dsp:nvSpPr>
      <dsp:spPr bwMode="auto">
        <a:xfrm>
          <a:off x="3282" y="0"/>
          <a:ext cx="3999051" cy="1417568"/>
        </a:xfrm>
        <a:prstGeom prst="chevron">
          <a:avLst/>
        </a:prstGeom>
        <a:solidFill>
          <a:srgbClr val="DC04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5" rIns="62675" bIns="6267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700" kern="1200" dirty="0">
              <a:latin typeface="Arial"/>
              <a:cs typeface="Arial"/>
            </a:rPr>
            <a:t>03.24-0</a:t>
          </a:r>
          <a:r>
            <a:rPr lang="en-US" sz="4700" kern="1200" dirty="0">
              <a:latin typeface="Arial"/>
              <a:cs typeface="Arial"/>
            </a:rPr>
            <a:t>7</a:t>
          </a:r>
          <a:r>
            <a:rPr lang="ru-RU" sz="4700" kern="1200" dirty="0">
              <a:latin typeface="Arial"/>
              <a:cs typeface="Arial"/>
            </a:rPr>
            <a:t>.24</a:t>
          </a:r>
          <a:endParaRPr sz="4700" kern="1200" dirty="0"/>
        </a:p>
      </dsp:txBody>
      <dsp:txXfrm>
        <a:off x="712066" y="0"/>
        <a:ext cx="2581483" cy="1417568"/>
      </dsp:txXfrm>
    </dsp:sp>
    <dsp:sp modelId="{0CB46794-B187-4C6D-B62D-C70AF230F03A}">
      <dsp:nvSpPr>
        <dsp:cNvPr id="0" name=""/>
        <dsp:cNvSpPr/>
      </dsp:nvSpPr>
      <dsp:spPr bwMode="auto">
        <a:xfrm>
          <a:off x="3602428" y="0"/>
          <a:ext cx="3999051" cy="1417568"/>
        </a:xfrm>
        <a:prstGeom prst="chevron">
          <a:avLst/>
        </a:prstGeom>
        <a:solidFill>
          <a:srgbClr val="DC04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5" rIns="62675" bIns="6267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700" kern="1200" dirty="0">
              <a:latin typeface="Arial"/>
              <a:cs typeface="Arial"/>
            </a:rPr>
            <a:t>0</a:t>
          </a:r>
          <a:r>
            <a:rPr lang="en-US" sz="4700" kern="1200" dirty="0">
              <a:latin typeface="Arial"/>
              <a:cs typeface="Arial"/>
            </a:rPr>
            <a:t>7</a:t>
          </a:r>
          <a:r>
            <a:rPr lang="ru-RU" sz="4700" kern="1200" dirty="0">
              <a:latin typeface="Arial"/>
              <a:cs typeface="Arial"/>
            </a:rPr>
            <a:t>.24-</a:t>
          </a:r>
          <a:r>
            <a:rPr lang="en-US" sz="4700" kern="1200" dirty="0">
              <a:latin typeface="Arial"/>
              <a:cs typeface="Arial"/>
            </a:rPr>
            <a:t>02</a:t>
          </a:r>
          <a:r>
            <a:rPr lang="ru-RU" sz="4700" kern="1200" dirty="0">
              <a:latin typeface="Arial"/>
              <a:cs typeface="Arial"/>
            </a:rPr>
            <a:t>.2</a:t>
          </a:r>
          <a:r>
            <a:rPr lang="en-US" sz="4700" kern="1200" dirty="0">
              <a:latin typeface="Arial"/>
              <a:cs typeface="Arial"/>
            </a:rPr>
            <a:t>5</a:t>
          </a:r>
          <a:endParaRPr sz="4700" kern="1200" dirty="0"/>
        </a:p>
      </dsp:txBody>
      <dsp:txXfrm>
        <a:off x="4311212" y="0"/>
        <a:ext cx="2581483" cy="1417568"/>
      </dsp:txXfrm>
    </dsp:sp>
    <dsp:sp modelId="{C3FBD284-86A5-49DC-8FE0-5EAA37764492}">
      <dsp:nvSpPr>
        <dsp:cNvPr id="0" name=""/>
        <dsp:cNvSpPr/>
      </dsp:nvSpPr>
      <dsp:spPr bwMode="auto">
        <a:xfrm>
          <a:off x="7201575" y="0"/>
          <a:ext cx="3999051" cy="1417568"/>
        </a:xfrm>
        <a:prstGeom prst="chevron">
          <a:avLst/>
        </a:prstGeom>
        <a:solidFill>
          <a:srgbClr val="DC04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5" rIns="62675" bIns="6267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4700" kern="1200" dirty="0">
              <a:latin typeface="Arial"/>
              <a:cs typeface="Arial"/>
            </a:rPr>
            <a:t>0</a:t>
          </a:r>
          <a:r>
            <a:rPr lang="en-US" sz="4700" kern="1200" dirty="0">
              <a:latin typeface="Arial"/>
              <a:cs typeface="Arial"/>
            </a:rPr>
            <a:t>3</a:t>
          </a:r>
          <a:r>
            <a:rPr lang="ru-RU" sz="4700" kern="1200" dirty="0">
              <a:latin typeface="Arial"/>
              <a:cs typeface="Arial"/>
            </a:rPr>
            <a:t>.25-0</a:t>
          </a:r>
          <a:r>
            <a:rPr lang="en-US" sz="4700" kern="1200" dirty="0">
              <a:latin typeface="Arial"/>
              <a:cs typeface="Arial"/>
            </a:rPr>
            <a:t>7</a:t>
          </a:r>
          <a:r>
            <a:rPr lang="ru-RU" sz="4700" kern="1200" dirty="0">
              <a:latin typeface="Arial"/>
              <a:cs typeface="Arial"/>
            </a:rPr>
            <a:t>.25</a:t>
          </a:r>
          <a:endParaRPr sz="4700" kern="1200" dirty="0"/>
        </a:p>
      </dsp:txBody>
      <dsp:txXfrm>
        <a:off x="7910359" y="0"/>
        <a:ext cx="2581483" cy="1417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B0699-D6D2-45B2-9CB5-78041DDB710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9BC27-7C2A-4476-AA0B-4D84F7541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67566" y="311600"/>
            <a:ext cx="10856871" cy="483818"/>
          </a:xfrm>
        </p:spPr>
        <p:txBody>
          <a:bodyPr lIns="0" tIns="0" rIns="0" bIns="0"/>
          <a:lstStyle>
            <a:lvl1pPr>
              <a:defRPr sz="3150" b="0" i="0">
                <a:solidFill>
                  <a:srgbClr val="52555A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926D66-AB4B-446E-A9F1-F3A0860E2586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1159" b="13986"/>
          <a:stretch/>
        </p:blipFill>
        <p:spPr bwMode="auto">
          <a:xfrm>
            <a:off x="0" y="-28575"/>
            <a:ext cx="13465599" cy="76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1441" y="68529"/>
            <a:ext cx="3362409" cy="358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93123" y="5601446"/>
            <a:ext cx="4311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3565A"/>
                </a:solidFill>
                <a:latin typeface="Arial"/>
                <a:ea typeface="Arial"/>
                <a:cs typeface="Arial"/>
              </a:rPr>
              <a:t>Переход компании на безбумажный</a:t>
            </a:r>
            <a:endParaRPr dirty="0"/>
          </a:p>
          <a:p>
            <a:pPr>
              <a:defRPr/>
            </a:pPr>
            <a:r>
              <a:rPr lang="ru-RU" b="1" dirty="0">
                <a:solidFill>
                  <a:srgbClr val="53565A"/>
                </a:solidFill>
                <a:latin typeface="Arial"/>
                <a:ea typeface="Arial"/>
                <a:cs typeface="Arial"/>
              </a:rPr>
              <a:t>документооборот с поддержкой</a:t>
            </a:r>
            <a:endParaRPr dirty="0"/>
          </a:p>
          <a:p>
            <a:pPr>
              <a:defRPr/>
            </a:pPr>
            <a:r>
              <a:rPr lang="ru-RU" b="1" dirty="0">
                <a:solidFill>
                  <a:srgbClr val="53565A"/>
                </a:solidFill>
                <a:latin typeface="Arial"/>
                <a:ea typeface="Arial"/>
                <a:cs typeface="Arial"/>
              </a:rPr>
              <a:t>искусственного интеллекта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10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3020968" y="165311"/>
            <a:ext cx="5403130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Процессы «как будет»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" y="748141"/>
            <a:ext cx="11989382" cy="48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w="http://schemas.openxmlformats.org/wordprocessingml/2006/main" xmlns:m="http://schemas.openxmlformats.org/officeDocument/2006/math" xmlns="">
      <p:transition spd="med" advClick="1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11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3020968" y="165311"/>
            <a:ext cx="5403130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Процессы «как будет»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755859"/>
            <a:ext cx="5836193" cy="3434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23" y="2006220"/>
            <a:ext cx="5983599" cy="38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w="http://schemas.openxmlformats.org/wordprocessingml/2006/main" xmlns:m="http://schemas.openxmlformats.org/officeDocument/2006/math" xmlns="">
      <p:transition spd="med" advClick="1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</a:rPr>
              <a:t>12</a:t>
            </a:fld>
            <a:endParaRPr lang="ru-RU" sz="1650">
              <a:solidFill>
                <a:srgbClr val="97999B"/>
              </a:solidFill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/>
          </a:p>
        </p:txBody>
      </p:sp>
      <p:sp>
        <p:nvSpPr>
          <p:cNvPr id="24" name="Title 7"/>
          <p:cNvSpPr txBox="1"/>
          <p:nvPr/>
        </p:nvSpPr>
        <p:spPr bwMode="auto">
          <a:xfrm>
            <a:off x="2487777" y="23856"/>
            <a:ext cx="9229780" cy="49713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65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План реализации проекта</a:t>
            </a:r>
            <a:endParaRPr sz="3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CocoSharp"/>
              <a:cs typeface="Segoe UI Semibold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 bwMode="auto">
          <a:xfrm>
            <a:off x="318220" y="2370229"/>
            <a:ext cx="11041930" cy="382270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800">
              <a:solidFill>
                <a:srgbClr val="53565A"/>
              </a:solidFill>
              <a:latin typeface="CocoSharp"/>
              <a:ea typeface="Verdana"/>
              <a:cs typeface="Segoe UI Light"/>
            </a:endParaRPr>
          </a:p>
        </p:txBody>
      </p:sp>
      <p:sp>
        <p:nvSpPr>
          <p:cNvPr id="16" name="Объект 3"/>
          <p:cNvSpPr txBox="1"/>
          <p:nvPr/>
        </p:nvSpPr>
        <p:spPr bwMode="auto">
          <a:xfrm>
            <a:off x="499731" y="857251"/>
            <a:ext cx="11177864" cy="45401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  <a:defRPr/>
            </a:pPr>
            <a:endParaRPr lang="ru-RU" sz="1600">
              <a:solidFill>
                <a:srgbClr val="53565A"/>
              </a:solidFill>
              <a:latin typeface="CocoSharp"/>
              <a:ea typeface="Verdana"/>
              <a:cs typeface="Segoe UI Light"/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523518" y="654703"/>
            <a:ext cx="11203909" cy="1792609"/>
            <a:chOff x="513646" y="266406"/>
            <a:chExt cx="11203909" cy="2200348"/>
          </a:xfrm>
        </p:grpSpPr>
        <p:graphicFrame>
          <p:nvGraphicFramePr>
            <p:cNvPr id="3" name="Схема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4288197"/>
                </p:ext>
              </p:extLst>
            </p:nvPr>
          </p:nvGraphicFramePr>
          <p:xfrm>
            <a:off x="513646" y="726752"/>
            <a:ext cx="11203909" cy="17400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TextBox 3"/>
            <p:cNvSpPr txBox="1"/>
            <p:nvPr/>
          </p:nvSpPr>
          <p:spPr bwMode="auto">
            <a:xfrm>
              <a:off x="2021073" y="266406"/>
              <a:ext cx="913661" cy="45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dirty="0">
                  <a:latin typeface="Arial"/>
                  <a:cs typeface="Arial"/>
                </a:rPr>
                <a:t>Этап </a:t>
              </a:r>
              <a:r>
                <a:rPr lang="en-US" b="1" dirty="0">
                  <a:latin typeface="Arial"/>
                  <a:cs typeface="Arial"/>
                </a:rPr>
                <a:t>I</a:t>
              </a:r>
              <a:endParaRPr lang="ru-RU" dirty="0"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9346206" y="271973"/>
              <a:ext cx="1097515" cy="45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dirty="0">
                  <a:latin typeface="Arial"/>
                  <a:cs typeface="Arial"/>
                </a:rPr>
                <a:t>Этап </a:t>
              </a:r>
              <a:r>
                <a:rPr lang="en-US" b="1" dirty="0">
                  <a:latin typeface="Arial"/>
                  <a:cs typeface="Arial"/>
                </a:rPr>
                <a:t>III</a:t>
              </a:r>
              <a:endParaRPr lang="ru-RU" dirty="0"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596493" y="288356"/>
              <a:ext cx="1038213" cy="45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>
                  <a:latin typeface="Arial"/>
                  <a:cs typeface="Arial"/>
                </a:rPr>
                <a:t>Этап </a:t>
              </a:r>
              <a:r>
                <a:rPr lang="en-US" b="1">
                  <a:latin typeface="Arial"/>
                  <a:cs typeface="Arial"/>
                </a:rPr>
                <a:t>II</a:t>
              </a:r>
              <a:endParaRPr lang="ru-RU">
                <a:latin typeface="Arial"/>
                <a:cs typeface="Arial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 bwMode="auto">
          <a:xfrm>
            <a:off x="340724" y="2994522"/>
            <a:ext cx="54545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Arial"/>
                <a:ea typeface="Verdana"/>
                <a:cs typeface="Arial"/>
              </a:rPr>
              <a:t>I </a:t>
            </a:r>
            <a:r>
              <a:rPr lang="ru-RU" sz="1600" b="1" dirty="0">
                <a:latin typeface="Arial"/>
                <a:ea typeface="Verdana"/>
                <a:cs typeface="Arial"/>
              </a:rPr>
              <a:t>ЭТАП. 03.24 – 0</a:t>
            </a:r>
            <a:r>
              <a:rPr lang="en-US" sz="1600" b="1" dirty="0">
                <a:latin typeface="Arial"/>
                <a:ea typeface="Verdana"/>
                <a:cs typeface="Arial"/>
              </a:rPr>
              <a:t>7</a:t>
            </a:r>
            <a:r>
              <a:rPr lang="ru-RU" sz="1600" b="1" dirty="0">
                <a:latin typeface="Arial"/>
                <a:ea typeface="Verdana"/>
                <a:cs typeface="Arial"/>
              </a:rPr>
              <a:t>.24</a:t>
            </a:r>
            <a:endParaRPr dirty="0"/>
          </a:p>
          <a:p>
            <a:pPr>
              <a:defRPr/>
            </a:pPr>
            <a:r>
              <a:rPr lang="ru-RU" sz="1600" b="1" dirty="0">
                <a:latin typeface="Arial"/>
                <a:ea typeface="Verdana"/>
                <a:cs typeface="Arial"/>
              </a:rPr>
              <a:t>Итог </a:t>
            </a:r>
            <a:r>
              <a:rPr lang="en-US" sz="1600" b="1" dirty="0">
                <a:latin typeface="Arial"/>
                <a:ea typeface="Verdana"/>
                <a:cs typeface="Arial"/>
              </a:rPr>
              <a:t>I</a:t>
            </a:r>
            <a:r>
              <a:rPr lang="ru-RU" sz="1600" b="1" dirty="0">
                <a:latin typeface="Arial"/>
                <a:ea typeface="Verdana"/>
                <a:cs typeface="Arial"/>
              </a:rPr>
              <a:t> этапа </a:t>
            </a:r>
            <a:r>
              <a:rPr lang="ru-RU" sz="1600" dirty="0">
                <a:latin typeface="Arial"/>
                <a:ea typeface="Verdana"/>
                <a:cs typeface="Arial"/>
              </a:rPr>
              <a:t>– Завершен аудит и утвержден план реализации проекта</a:t>
            </a:r>
            <a:endParaRPr dirty="0"/>
          </a:p>
          <a:p>
            <a:pPr>
              <a:defRPr/>
            </a:pPr>
            <a:endParaRPr lang="en-US" sz="1600" dirty="0">
              <a:latin typeface="Arial"/>
              <a:ea typeface="Verdana"/>
              <a:cs typeface="Arial"/>
            </a:endParaRPr>
          </a:p>
          <a:p>
            <a:pPr>
              <a:defRPr/>
            </a:pPr>
            <a:r>
              <a:rPr lang="en-US" sz="1600" b="1" dirty="0">
                <a:latin typeface="Arial"/>
                <a:ea typeface="Verdana"/>
                <a:cs typeface="Arial"/>
              </a:rPr>
              <a:t>II </a:t>
            </a:r>
            <a:r>
              <a:rPr lang="ru-RU" sz="1600" b="1" dirty="0">
                <a:latin typeface="Arial"/>
                <a:ea typeface="Verdana"/>
                <a:cs typeface="Arial"/>
              </a:rPr>
              <a:t>ЭТАП. 0</a:t>
            </a:r>
            <a:r>
              <a:rPr lang="en-US" sz="1600" b="1" dirty="0">
                <a:latin typeface="Arial"/>
                <a:ea typeface="Verdana"/>
                <a:cs typeface="Arial"/>
              </a:rPr>
              <a:t>7</a:t>
            </a:r>
            <a:r>
              <a:rPr lang="ru-RU" sz="1600" b="1" dirty="0">
                <a:latin typeface="Arial"/>
                <a:ea typeface="Verdana"/>
                <a:cs typeface="Arial"/>
              </a:rPr>
              <a:t>.24 – </a:t>
            </a:r>
            <a:r>
              <a:rPr lang="en-US" sz="1600" b="1" dirty="0">
                <a:latin typeface="Arial"/>
                <a:ea typeface="Verdana"/>
                <a:cs typeface="Arial"/>
              </a:rPr>
              <a:t>02</a:t>
            </a:r>
            <a:r>
              <a:rPr lang="ru-RU" sz="1600" b="1" dirty="0">
                <a:latin typeface="Arial"/>
                <a:ea typeface="Verdana"/>
                <a:cs typeface="Arial"/>
              </a:rPr>
              <a:t>.2</a:t>
            </a:r>
            <a:r>
              <a:rPr lang="en-US" sz="1600" b="1" dirty="0">
                <a:latin typeface="Arial"/>
                <a:ea typeface="Verdana"/>
                <a:cs typeface="Arial"/>
              </a:rPr>
              <a:t>5</a:t>
            </a:r>
            <a:endParaRPr dirty="0"/>
          </a:p>
          <a:p>
            <a:pPr>
              <a:defRPr/>
            </a:pPr>
            <a:r>
              <a:rPr lang="ru-RU" sz="1600" b="1" dirty="0">
                <a:latin typeface="Arial"/>
                <a:ea typeface="Verdana"/>
                <a:cs typeface="Arial"/>
              </a:rPr>
              <a:t>Итог </a:t>
            </a:r>
            <a:r>
              <a:rPr lang="en-US" sz="1600" b="1" dirty="0">
                <a:latin typeface="Arial"/>
                <a:ea typeface="Verdana"/>
                <a:cs typeface="Arial"/>
              </a:rPr>
              <a:t>II</a:t>
            </a:r>
            <a:r>
              <a:rPr lang="ru-RU" sz="1600" b="1" dirty="0">
                <a:latin typeface="Arial"/>
                <a:ea typeface="Verdana"/>
                <a:cs typeface="Arial"/>
              </a:rPr>
              <a:t> этапа </a:t>
            </a:r>
            <a:r>
              <a:rPr lang="ru-RU" sz="1600" dirty="0">
                <a:latin typeface="Arial"/>
                <a:ea typeface="Verdana"/>
                <a:cs typeface="Arial"/>
              </a:rPr>
              <a:t>– Реализован и передан в опытно-промышленную эксплуатацию функционал юридического блока и корпоративного ДО в части обработки претензий и договорного блока.</a:t>
            </a:r>
            <a:endParaRPr dirty="0"/>
          </a:p>
          <a:p>
            <a:pPr>
              <a:defRPr/>
            </a:pPr>
            <a:endParaRPr lang="ru-RU" sz="1200" dirty="0">
              <a:latin typeface="Arial"/>
              <a:ea typeface="Verdan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839185" y="29945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Arial"/>
                <a:cs typeface="Arial"/>
              </a:rPr>
              <a:t>III</a:t>
            </a:r>
            <a:r>
              <a:rPr lang="en-US" sz="1600" b="1" dirty="0">
                <a:latin typeface="Arial"/>
                <a:ea typeface="Verdana"/>
                <a:cs typeface="Arial"/>
              </a:rPr>
              <a:t> </a:t>
            </a:r>
            <a:r>
              <a:rPr lang="ru-RU" sz="1600" b="1" dirty="0">
                <a:latin typeface="Arial"/>
                <a:ea typeface="Verdana"/>
                <a:cs typeface="Arial"/>
              </a:rPr>
              <a:t>ЭТАП. 0</a:t>
            </a:r>
            <a:r>
              <a:rPr lang="en-US" sz="1600" b="1" dirty="0">
                <a:latin typeface="Arial"/>
                <a:ea typeface="Verdana"/>
                <a:cs typeface="Arial"/>
              </a:rPr>
              <a:t>3</a:t>
            </a:r>
            <a:r>
              <a:rPr lang="ru-RU" sz="1600" b="1" dirty="0">
                <a:latin typeface="Arial"/>
                <a:ea typeface="Verdana"/>
                <a:cs typeface="Arial"/>
              </a:rPr>
              <a:t>.25 – 0</a:t>
            </a:r>
            <a:r>
              <a:rPr lang="en-US" sz="1600" b="1" dirty="0">
                <a:latin typeface="Arial"/>
                <a:ea typeface="Verdana"/>
                <a:cs typeface="Arial"/>
              </a:rPr>
              <a:t>7</a:t>
            </a:r>
            <a:r>
              <a:rPr lang="ru-RU" sz="1600" b="1" dirty="0">
                <a:latin typeface="Arial"/>
                <a:ea typeface="Verdana"/>
                <a:cs typeface="Arial"/>
              </a:rPr>
              <a:t>.25</a:t>
            </a:r>
            <a:endParaRPr dirty="0"/>
          </a:p>
          <a:p>
            <a:pPr>
              <a:defRPr/>
            </a:pPr>
            <a:r>
              <a:rPr lang="ru-RU" sz="1600" b="1" dirty="0">
                <a:latin typeface="Arial"/>
                <a:ea typeface="Verdana"/>
                <a:cs typeface="Arial"/>
              </a:rPr>
              <a:t>Итог </a:t>
            </a:r>
            <a:r>
              <a:rPr lang="en-US" sz="1600" b="1" dirty="0">
                <a:latin typeface="Arial"/>
                <a:cs typeface="Arial"/>
              </a:rPr>
              <a:t>III</a:t>
            </a:r>
            <a:r>
              <a:rPr lang="ru-RU" sz="1600" b="1" dirty="0">
                <a:latin typeface="Arial"/>
                <a:ea typeface="Verdana"/>
                <a:cs typeface="Arial"/>
              </a:rPr>
              <a:t> этапа </a:t>
            </a:r>
            <a:r>
              <a:rPr lang="ru-RU" sz="1600" dirty="0">
                <a:latin typeface="Arial"/>
                <a:ea typeface="Verdana"/>
                <a:cs typeface="Arial"/>
              </a:rPr>
              <a:t>– Реализован оставшийся функционал юридического блока и передан в промышленную эксплуатацию. Функционал для финансового блока в части интеграции с </a:t>
            </a:r>
            <a:r>
              <a:rPr lang="ru-RU" sz="1600" dirty="0" err="1">
                <a:latin typeface="Arial"/>
                <a:ea typeface="Verdana"/>
                <a:cs typeface="Arial"/>
              </a:rPr>
              <a:t>Диадоком</a:t>
            </a:r>
            <a:r>
              <a:rPr lang="ru-RU" sz="1600" dirty="0">
                <a:latin typeface="Arial"/>
                <a:ea typeface="Verdana"/>
                <a:cs typeface="Arial"/>
              </a:rPr>
              <a:t> передан в тестирование </a:t>
            </a:r>
            <a:br>
              <a:rPr lang="en-US" sz="1600" dirty="0">
                <a:latin typeface="Arial"/>
                <a:ea typeface="Verdana"/>
                <a:cs typeface="Arial"/>
              </a:rPr>
            </a:br>
            <a:endParaRPr lang="en-US" sz="1600" dirty="0">
              <a:latin typeface="Arial"/>
              <a:ea typeface="Verdana"/>
              <a:cs typeface="Arial"/>
            </a:endParaRPr>
          </a:p>
          <a:p>
            <a:pPr>
              <a:defRPr/>
            </a:pPr>
            <a:endParaRPr lang="ru-RU" sz="1200" dirty="0"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3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w="http://schemas.openxmlformats.org/wordprocessingml/2006/main" xmlns:m="http://schemas.openxmlformats.org/officeDocument/2006/math" xmlns="">
      <p:transition spd="med" advClick="1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</a:rPr>
              <a:t>13</a:t>
            </a:fld>
            <a:endParaRPr lang="ru-RU" sz="1650">
              <a:solidFill>
                <a:srgbClr val="97999B"/>
              </a:solidFill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 bwMode="auto">
          <a:xfrm>
            <a:off x="318220" y="2370229"/>
            <a:ext cx="11041930" cy="382270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800">
              <a:solidFill>
                <a:srgbClr val="53565A"/>
              </a:solidFill>
              <a:latin typeface="CocoSharp"/>
              <a:ea typeface="Verdana"/>
              <a:cs typeface="Segoe UI Light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02033" y="2296760"/>
            <a:ext cx="1007430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800" b="1">
                <a:solidFill>
                  <a:srgbClr val="D50032"/>
                </a:solidFill>
                <a:latin typeface="Arial"/>
              </a:rPr>
              <a:t>СПАСИБО ЗА ВНИМАНИЕ!</a:t>
            </a:r>
            <a:endParaRPr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2800" b="1">
                <a:solidFill>
                  <a:srgbClr val="D50032"/>
                </a:solidFill>
                <a:latin typeface="Arial"/>
              </a:rPr>
              <a:t>Готовы обсудить Ваши вопросы / предложения!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07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w="http://schemas.openxmlformats.org/wordprocessingml/2006/main" xmlns:m="http://schemas.openxmlformats.org/officeDocument/2006/math" xmlns="">
      <p:transition spd="med" advClick="1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2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3020968" y="165311"/>
            <a:ext cx="5403130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>
                <a:solidFill>
                  <a:srgbClr val="53565A"/>
                </a:solidFill>
                <a:latin typeface="Arial"/>
                <a:cs typeface="Arial"/>
              </a:rPr>
              <a:t>Цели и задачи проекта  </a:t>
            </a:r>
            <a:endParaRPr/>
          </a:p>
          <a:p>
            <a:pPr>
              <a:lnSpc>
                <a:spcPct val="80000"/>
              </a:lnSpc>
              <a:defRPr/>
            </a:pPr>
            <a:endParaRPr lang="en-US" sz="365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 bwMode="auto">
          <a:xfrm>
            <a:off x="413470" y="863599"/>
            <a:ext cx="9848130" cy="382270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2000" b="1">
                <a:solidFill>
                  <a:srgbClr val="4A4A4A"/>
                </a:solidFill>
                <a:latin typeface="Arial"/>
                <a:ea typeface="Verdana"/>
                <a:cs typeface="Arial"/>
              </a:rPr>
              <a:t>Цель проекта: </a:t>
            </a:r>
            <a:r>
              <a:rPr lang="ru-RU" sz="1800">
                <a:solidFill>
                  <a:srgbClr val="53565A"/>
                </a:solidFill>
                <a:latin typeface="Arial"/>
                <a:ea typeface="Verdana"/>
                <a:cs typeface="Arial"/>
              </a:rPr>
              <a:t>Сформировать единое информационное пространство Компании, обеспечивающее автоматизированную работу с документами и процессами.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000" b="1">
                <a:solidFill>
                  <a:srgbClr val="4A4A4A"/>
                </a:solidFill>
                <a:latin typeface="Arial"/>
                <a:ea typeface="Verdana"/>
                <a:cs typeface="Arial"/>
              </a:rPr>
              <a:t>Задачи проекта:</a:t>
            </a:r>
            <a:endParaRPr/>
          </a:p>
          <a:p>
            <a:pPr>
              <a:defRPr/>
            </a:pPr>
            <a:r>
              <a:rPr lang="ru-RU" sz="1800">
                <a:solidFill>
                  <a:srgbClr val="53565A"/>
                </a:solidFill>
                <a:latin typeface="Arial"/>
                <a:ea typeface="Verdana"/>
                <a:cs typeface="Arial"/>
              </a:rPr>
              <a:t>Снизить расход времени сотрудников на регулярные задачи (Создание и согласование договоров, Служебных записок и т.д.)</a:t>
            </a:r>
            <a:endParaRPr/>
          </a:p>
          <a:p>
            <a:pPr>
              <a:defRPr/>
            </a:pPr>
            <a:r>
              <a:rPr lang="ru-RU" sz="180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Обеспечить максимальную прозрачность бизнес-процессов;</a:t>
            </a:r>
            <a:endParaRPr/>
          </a:p>
          <a:p>
            <a:pPr>
              <a:defRPr/>
            </a:pPr>
            <a:r>
              <a:rPr lang="ru-RU" sz="180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Повысить исполнительскую дисциплину;</a:t>
            </a:r>
            <a:endParaRPr/>
          </a:p>
          <a:p>
            <a:pPr>
              <a:defRPr/>
            </a:pPr>
            <a:r>
              <a:rPr lang="ru-RU" sz="180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Обеспечить сохранность и конфиденциальность информации за счет внедрения цифрового архива;</a:t>
            </a:r>
            <a:endParaRPr/>
          </a:p>
          <a:p>
            <a:pPr>
              <a:defRPr/>
            </a:pPr>
            <a:r>
              <a:rPr lang="ru-RU" sz="1800">
                <a:solidFill>
                  <a:srgbClr val="53565A"/>
                </a:solidFill>
                <a:latin typeface="Arial"/>
                <a:ea typeface="Verdana"/>
                <a:cs typeface="Arial"/>
              </a:rPr>
              <a:t>Сократить прямые и косвенные расходы на обеспечение документооборота в Компании</a:t>
            </a:r>
            <a:endParaRPr/>
          </a:p>
          <a:p>
            <a:pPr marL="0" indent="0">
              <a:buNone/>
              <a:defRPr/>
            </a:pPr>
            <a:endParaRPr lang="ru-RU" sz="1800">
              <a:solidFill>
                <a:srgbClr val="53565A"/>
              </a:solidFill>
              <a:latin typeface="Arial"/>
              <a:ea typeface="Verdan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w="http://schemas.openxmlformats.org/wordprocessingml/2006/main" xmlns:m="http://schemas.openxmlformats.org/officeDocument/2006/math" xmlns="">
      <p:transition spd="med" advClick="1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5253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3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590570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2487777" y="23856"/>
            <a:ext cx="9612074" cy="49713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600" dirty="0">
                <a:latin typeface="Arial"/>
                <a:ea typeface="Verdana"/>
                <a:cs typeface="Arial"/>
              </a:rPr>
              <a:t>Количественные показатели</a:t>
            </a: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7" y="6192929"/>
            <a:ext cx="3614011" cy="370505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 bwMode="auto">
          <a:xfrm>
            <a:off x="318219" y="2370229"/>
            <a:ext cx="11499283" cy="382270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800">
              <a:solidFill>
                <a:srgbClr val="53565A"/>
              </a:solidFill>
              <a:latin typeface="Arial"/>
              <a:ea typeface="Verdan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38927"/>
              </p:ext>
            </p:extLst>
          </p:nvPr>
        </p:nvGraphicFramePr>
        <p:xfrm>
          <a:off x="413470" y="596903"/>
          <a:ext cx="11404030" cy="2943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588">
                  <a:extLst>
                    <a:ext uri="{9D8B030D-6E8A-4147-A177-3AD203B41FA5}">
                      <a16:colId xmlns:a16="http://schemas.microsoft.com/office/drawing/2014/main" val="3253168338"/>
                    </a:ext>
                  </a:extLst>
                </a:gridCol>
                <a:gridCol w="211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94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/>
                          <a:ea typeface="Verdana"/>
                          <a:cs typeface="Arial"/>
                        </a:rPr>
                        <a:t>Количественные показатели</a:t>
                      </a:r>
                      <a:endParaRPr dirty="0"/>
                    </a:p>
                  </a:txBody>
                  <a:tcPr marL="68580" marR="68580" marT="0" marB="0">
                    <a:solidFill>
                      <a:srgbClr val="9799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bg1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799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Количество запросов период</a:t>
                      </a:r>
                      <a:r>
                        <a:rPr lang="ru-RU" sz="1400" baseline="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 06.2023 – 06.2024</a:t>
                      </a:r>
                      <a:endParaRPr dirty="0"/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Количество запросов, обрабатываемых  сотрудником в день сейчас</a:t>
                      </a:r>
                      <a:endParaRPr sz="1400" dirty="0">
                        <a:solidFill>
                          <a:srgbClr val="53565A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После внедрения СЭД</a:t>
                      </a:r>
                      <a:endParaRPr/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Изменение на</a:t>
                      </a: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4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/>
                          <a:ea typeface="Verdana"/>
                          <a:cs typeface="Arial"/>
                        </a:rPr>
                        <a:t>Дирекция по правовым вопросам	</a:t>
                      </a:r>
                      <a:endParaRPr dirty="0"/>
                    </a:p>
                  </a:txBody>
                  <a:tcPr marL="68580" marR="68580" marT="0" marB="0">
                    <a:solidFill>
                      <a:srgbClr val="9799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/>
                          <a:ea typeface="Verdana"/>
                          <a:cs typeface="Arial"/>
                        </a:rPr>
                        <a:t>Обработка договорных документов</a:t>
                      </a:r>
                      <a:endParaRPr dirty="0"/>
                    </a:p>
                  </a:txBody>
                  <a:tcPr marL="68580" marR="68580" marT="0" marB="0">
                    <a:solidFill>
                      <a:srgbClr val="9799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11 888</a:t>
                      </a:r>
                      <a:endParaRPr sz="1400" dirty="0">
                        <a:solidFill>
                          <a:srgbClr val="53565A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22</a:t>
                      </a:r>
                      <a:endParaRPr sz="1400" dirty="0">
                        <a:solidFill>
                          <a:srgbClr val="53565A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44</a:t>
                      </a:r>
                      <a:endParaRPr sz="1400" dirty="0">
                        <a:solidFill>
                          <a:srgbClr val="53565A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100%</a:t>
                      </a:r>
                      <a:endParaRPr sz="1400" dirty="0">
                        <a:solidFill>
                          <a:srgbClr val="53565A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/>
                          <a:ea typeface="Verdana"/>
                          <a:cs typeface="Arial"/>
                        </a:rPr>
                        <a:t>Обработка входящих претензий</a:t>
                      </a:r>
                      <a:endParaRPr dirty="0"/>
                    </a:p>
                  </a:txBody>
                  <a:tcPr marL="68580" marR="68580" marT="0" marB="0">
                    <a:solidFill>
                      <a:srgbClr val="9799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1942 </a:t>
                      </a:r>
                      <a:endParaRPr sz="1400" dirty="0">
                        <a:solidFill>
                          <a:srgbClr val="53565A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8</a:t>
                      </a:r>
                      <a:endParaRPr sz="1400" dirty="0">
                        <a:solidFill>
                          <a:srgbClr val="53565A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16</a:t>
                      </a:r>
                      <a:endParaRPr sz="1400" dirty="0">
                        <a:solidFill>
                          <a:srgbClr val="53565A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53565A"/>
                          </a:solidFill>
                          <a:latin typeface="Arial"/>
                          <a:ea typeface="Verdana"/>
                          <a:cs typeface="Arial"/>
                        </a:rPr>
                        <a:t>100%</a:t>
                      </a:r>
                      <a:endParaRPr sz="1400" dirty="0">
                        <a:solidFill>
                          <a:srgbClr val="53565A"/>
                        </a:solidFill>
                        <a:latin typeface="Arial"/>
                        <a:ea typeface="Verdan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470" y="3696803"/>
            <a:ext cx="59602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 среднем, договоры СД согласуются от </a:t>
            </a:r>
            <a:r>
              <a:rPr lang="ru-RU" sz="1400" b="1" dirty="0">
                <a:solidFill>
                  <a:srgbClr val="FF0000"/>
                </a:solidFill>
              </a:rPr>
              <a:t>2-х недель до 1 месяца</a:t>
            </a:r>
            <a:endParaRPr lang="ru-RU" sz="1400" dirty="0"/>
          </a:p>
          <a:p>
            <a:r>
              <a:rPr lang="ru-RU" sz="1400" dirty="0"/>
              <a:t>Причины:</a:t>
            </a:r>
          </a:p>
          <a:p>
            <a:pPr marL="342900" indent="-342900">
              <a:buAutoNum type="arabicPeriod"/>
            </a:pPr>
            <a:r>
              <a:rPr lang="ru-RU" sz="1400" dirty="0"/>
              <a:t>Отсутствие на входе контроля количества и корректности приложений</a:t>
            </a:r>
          </a:p>
          <a:p>
            <a:pPr marL="342900" indent="-342900">
              <a:buAutoNum type="arabicPeriod"/>
            </a:pPr>
            <a:r>
              <a:rPr lang="ru-RU" sz="1400" dirty="0"/>
              <a:t>Отсутствие оперативного доступа к текущей версии СЭД </a:t>
            </a:r>
          </a:p>
          <a:p>
            <a:pPr marL="342900" indent="-342900">
              <a:buFontTx/>
              <a:buAutoNum type="arabicPeriod"/>
            </a:pPr>
            <a:r>
              <a:rPr lang="ru-RU" sz="1400" dirty="0"/>
              <a:t>Отсутствие четких матриц согласующих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9542" y="5023378"/>
            <a:ext cx="60051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 среднем, обработка одной претензии и подготовка ответа занимает </a:t>
            </a:r>
            <a:r>
              <a:rPr lang="ru-RU" sz="1400" b="1" dirty="0">
                <a:solidFill>
                  <a:srgbClr val="FF0000"/>
                </a:solidFill>
              </a:rPr>
              <a:t>1 час</a:t>
            </a:r>
          </a:p>
          <a:p>
            <a:r>
              <a:rPr lang="ru-RU" sz="1400" dirty="0"/>
              <a:t>Причины:</a:t>
            </a:r>
          </a:p>
          <a:p>
            <a:pPr marL="342900" indent="-342900">
              <a:buAutoNum type="arabicPeriod"/>
            </a:pPr>
            <a:r>
              <a:rPr lang="ru-RU" sz="1400" dirty="0"/>
              <a:t>Ручная обработка претензий</a:t>
            </a:r>
          </a:p>
          <a:p>
            <a:pPr marL="342900" indent="-342900">
              <a:buAutoNum type="arabicPeriod"/>
            </a:pPr>
            <a:r>
              <a:rPr lang="ru-RU" sz="1400" dirty="0"/>
              <a:t>Ручной сбор ответов от подрядчиков по исполнению работ</a:t>
            </a:r>
          </a:p>
          <a:p>
            <a:pPr marL="342900" indent="-342900">
              <a:buAutoNum type="arabicPeriod"/>
            </a:pPr>
            <a:r>
              <a:rPr lang="ru-RU" sz="1400" dirty="0"/>
              <a:t>Отсутствие уведомлений о ходе работ по претензии </a:t>
            </a:r>
          </a:p>
        </p:txBody>
      </p:sp>
    </p:spTree>
    <p:extLst>
      <p:ext uri="{BB962C8B-B14F-4D97-AF65-F5344CB8AC3E}">
        <p14:creationId xmlns:p14="http://schemas.microsoft.com/office/powerpoint/2010/main" val="661877597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5253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4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590570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2487777" y="23856"/>
            <a:ext cx="9612074" cy="49713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dirty="0">
                <a:latin typeface="Arial"/>
                <a:ea typeface="Verdana"/>
                <a:cs typeface="Arial"/>
              </a:rPr>
              <a:t>Прогноз</a:t>
            </a:r>
            <a:r>
              <a:rPr lang="en-US" sz="3200" dirty="0">
                <a:latin typeface="Arial"/>
                <a:ea typeface="Verdana"/>
                <a:cs typeface="Arial"/>
              </a:rPr>
              <a:t> </a:t>
            </a:r>
            <a:r>
              <a:rPr lang="ru-RU" sz="3200" dirty="0">
                <a:latin typeface="Arial"/>
                <a:ea typeface="Verdana"/>
                <a:cs typeface="Arial"/>
              </a:rPr>
              <a:t>динамики роста количества претензий</a:t>
            </a:r>
            <a:endParaRPr lang="en-US" sz="360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7" y="6192929"/>
            <a:ext cx="3614011" cy="370505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 bwMode="auto">
          <a:xfrm>
            <a:off x="318219" y="2370229"/>
            <a:ext cx="11499283" cy="382270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800">
              <a:solidFill>
                <a:srgbClr val="53565A"/>
              </a:solidFill>
              <a:latin typeface="Arial"/>
              <a:ea typeface="Verdana"/>
              <a:cs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67897"/>
              </p:ext>
            </p:extLst>
          </p:nvPr>
        </p:nvGraphicFramePr>
        <p:xfrm>
          <a:off x="8878440" y="854828"/>
          <a:ext cx="2511219" cy="500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594">
                  <a:extLst>
                    <a:ext uri="{9D8B030D-6E8A-4147-A177-3AD203B41FA5}">
                      <a16:colId xmlns:a16="http://schemas.microsoft.com/office/drawing/2014/main" val="4136200052"/>
                    </a:ext>
                  </a:extLst>
                </a:gridCol>
                <a:gridCol w="1570625">
                  <a:extLst>
                    <a:ext uri="{9D8B030D-6E8A-4147-A177-3AD203B41FA5}">
                      <a16:colId xmlns:a16="http://schemas.microsoft.com/office/drawing/2014/main" val="3020344221"/>
                    </a:ext>
                  </a:extLst>
                </a:gridCol>
              </a:tblGrid>
              <a:tr h="6864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Количество, </a:t>
                      </a:r>
                      <a:r>
                        <a:rPr lang="ru-RU" dirty="0" err="1"/>
                        <a:t>шт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26232"/>
                  </a:ext>
                </a:extLst>
              </a:tr>
              <a:tr h="539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1177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15670"/>
                  </a:ext>
                </a:extLst>
              </a:tr>
              <a:tr h="539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38036"/>
                  </a:ext>
                </a:extLst>
              </a:tr>
              <a:tr h="539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16959"/>
                  </a:ext>
                </a:extLst>
              </a:tr>
              <a:tr h="539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1639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88607"/>
                  </a:ext>
                </a:extLst>
              </a:tr>
              <a:tr h="539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1981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81051"/>
                  </a:ext>
                </a:extLst>
              </a:tr>
              <a:tr h="539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2576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6265"/>
                  </a:ext>
                </a:extLst>
              </a:tr>
              <a:tr h="539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3348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32930"/>
                  </a:ext>
                </a:extLst>
              </a:tr>
              <a:tr h="539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4353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69876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870122"/>
              </p:ext>
            </p:extLst>
          </p:nvPr>
        </p:nvGraphicFramePr>
        <p:xfrm>
          <a:off x="632012" y="854829"/>
          <a:ext cx="7930572" cy="500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5800132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5253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5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590570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2487777" y="23856"/>
            <a:ext cx="9612074" cy="54092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dirty="0">
                <a:latin typeface="Arial"/>
                <a:ea typeface="Verdana"/>
                <a:cs typeface="Arial"/>
              </a:rPr>
              <a:t>Прогноз</a:t>
            </a:r>
            <a:r>
              <a:rPr lang="en-US" sz="3200" dirty="0">
                <a:latin typeface="Arial"/>
                <a:ea typeface="Verdana"/>
                <a:cs typeface="Arial"/>
              </a:rPr>
              <a:t> </a:t>
            </a:r>
            <a:r>
              <a:rPr lang="ru-RU" sz="3200" dirty="0">
                <a:latin typeface="Arial"/>
                <a:ea typeface="Verdana"/>
                <a:cs typeface="Arial"/>
              </a:rPr>
              <a:t>динамики роста количества претензий на одного сотрудника в день</a:t>
            </a:r>
            <a:endParaRPr lang="en-US" sz="360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7" y="6192929"/>
            <a:ext cx="3614011" cy="370505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468370"/>
              </p:ext>
            </p:extLst>
          </p:nvPr>
        </p:nvGraphicFramePr>
        <p:xfrm>
          <a:off x="413470" y="1304365"/>
          <a:ext cx="7774566" cy="456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19347" y="1304365"/>
            <a:ext cx="3348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37604"/>
              </p:ext>
            </p:extLst>
          </p:nvPr>
        </p:nvGraphicFramePr>
        <p:xfrm>
          <a:off x="8512233" y="1281250"/>
          <a:ext cx="3483032" cy="459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91">
                  <a:extLst>
                    <a:ext uri="{9D8B030D-6E8A-4147-A177-3AD203B41FA5}">
                      <a16:colId xmlns:a16="http://schemas.microsoft.com/office/drawing/2014/main" val="4136200052"/>
                    </a:ext>
                  </a:extLst>
                </a:gridCol>
                <a:gridCol w="1442083">
                  <a:extLst>
                    <a:ext uri="{9D8B030D-6E8A-4147-A177-3AD203B41FA5}">
                      <a16:colId xmlns:a16="http://schemas.microsoft.com/office/drawing/2014/main" val="3020344221"/>
                    </a:ext>
                  </a:extLst>
                </a:gridCol>
                <a:gridCol w="1232458">
                  <a:extLst>
                    <a:ext uri="{9D8B030D-6E8A-4147-A177-3AD203B41FA5}">
                      <a16:colId xmlns:a16="http://schemas.microsoft.com/office/drawing/2014/main" val="2411320921"/>
                    </a:ext>
                  </a:extLst>
                </a:gridCol>
              </a:tblGrid>
              <a:tr h="17677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Год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претензий в</a:t>
                      </a:r>
                      <a:r>
                        <a:rPr lang="ru-RU" sz="1400" baseline="0" dirty="0"/>
                        <a:t> день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шт</a:t>
                      </a:r>
                      <a:endParaRPr lang="ru-RU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Остаток рабочего времени в день после обработки претензий, час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26232"/>
                  </a:ext>
                </a:extLst>
              </a:tr>
              <a:tr h="4083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15670"/>
                  </a:ext>
                </a:extLst>
              </a:tr>
              <a:tr h="347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38036"/>
                  </a:ext>
                </a:extLst>
              </a:tr>
              <a:tr h="344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16959"/>
                  </a:ext>
                </a:extLst>
              </a:tr>
              <a:tr h="344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88607"/>
                  </a:ext>
                </a:extLst>
              </a:tr>
              <a:tr h="351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81051"/>
                  </a:ext>
                </a:extLst>
              </a:tr>
              <a:tr h="344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6265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32930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6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941255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5253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6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590570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2487777" y="23856"/>
            <a:ext cx="9612074" cy="49713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dirty="0">
                <a:latin typeface="Arial"/>
                <a:ea typeface="Verdana"/>
                <a:cs typeface="Arial"/>
              </a:rPr>
              <a:t>Прогноз</a:t>
            </a:r>
            <a:r>
              <a:rPr lang="en-US" sz="3200" dirty="0">
                <a:latin typeface="Arial"/>
                <a:ea typeface="Verdana"/>
                <a:cs typeface="Arial"/>
              </a:rPr>
              <a:t> </a:t>
            </a:r>
            <a:r>
              <a:rPr lang="ru-RU" sz="3200" dirty="0">
                <a:latin typeface="Arial"/>
                <a:ea typeface="Verdana"/>
                <a:cs typeface="Arial"/>
              </a:rPr>
              <a:t>динамики роста количества задач по договорным документам</a:t>
            </a:r>
            <a:endParaRPr lang="en-US" sz="360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7" y="6192929"/>
            <a:ext cx="3614011" cy="370505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 bwMode="auto">
          <a:xfrm>
            <a:off x="318219" y="2370229"/>
            <a:ext cx="11499283" cy="382270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800">
              <a:solidFill>
                <a:srgbClr val="53565A"/>
              </a:solidFill>
              <a:latin typeface="Arial"/>
              <a:ea typeface="Verdana"/>
              <a:cs typeface="Arial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427083"/>
              </p:ext>
            </p:extLst>
          </p:nvPr>
        </p:nvGraphicFramePr>
        <p:xfrm>
          <a:off x="718027" y="1211237"/>
          <a:ext cx="8016099" cy="461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62084"/>
              </p:ext>
            </p:extLst>
          </p:nvPr>
        </p:nvGraphicFramePr>
        <p:xfrm>
          <a:off x="9133934" y="1211237"/>
          <a:ext cx="2551560" cy="466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04">
                  <a:extLst>
                    <a:ext uri="{9D8B030D-6E8A-4147-A177-3AD203B41FA5}">
                      <a16:colId xmlns:a16="http://schemas.microsoft.com/office/drawing/2014/main" val="4136200052"/>
                    </a:ext>
                  </a:extLst>
                </a:gridCol>
                <a:gridCol w="1595856">
                  <a:extLst>
                    <a:ext uri="{9D8B030D-6E8A-4147-A177-3AD203B41FA5}">
                      <a16:colId xmlns:a16="http://schemas.microsoft.com/office/drawing/2014/main" val="3020344221"/>
                    </a:ext>
                  </a:extLst>
                </a:gridCol>
              </a:tblGrid>
              <a:tr h="6123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Количество, </a:t>
                      </a:r>
                      <a:r>
                        <a:rPr lang="ru-RU" dirty="0" err="1"/>
                        <a:t>шт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26232"/>
                  </a:ext>
                </a:extLst>
              </a:tr>
              <a:tr h="503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6502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15670"/>
                  </a:ext>
                </a:extLst>
              </a:tr>
              <a:tr h="503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9738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38036"/>
                  </a:ext>
                </a:extLst>
              </a:tr>
              <a:tr h="503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16416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16959"/>
                  </a:ext>
                </a:extLst>
              </a:tr>
              <a:tr h="503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12795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88607"/>
                  </a:ext>
                </a:extLst>
              </a:tr>
              <a:tr h="503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16471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81051"/>
                  </a:ext>
                </a:extLst>
              </a:tr>
              <a:tr h="503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18942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6265"/>
                  </a:ext>
                </a:extLst>
              </a:tr>
              <a:tr h="503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21783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32930"/>
                  </a:ext>
                </a:extLst>
              </a:tr>
              <a:tr h="503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25050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6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140856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5253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7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590570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2487777" y="23856"/>
            <a:ext cx="9612074" cy="49713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dirty="0">
                <a:latin typeface="Arial"/>
                <a:ea typeface="Verdana"/>
                <a:cs typeface="Arial"/>
              </a:rPr>
              <a:t>Прогноз</a:t>
            </a:r>
            <a:r>
              <a:rPr lang="en-US" sz="3200" dirty="0">
                <a:latin typeface="Arial"/>
                <a:ea typeface="Verdana"/>
                <a:cs typeface="Arial"/>
              </a:rPr>
              <a:t> </a:t>
            </a:r>
            <a:r>
              <a:rPr lang="ru-RU" sz="3200" dirty="0">
                <a:latin typeface="Arial"/>
                <a:ea typeface="Verdana"/>
                <a:cs typeface="Arial"/>
              </a:rPr>
              <a:t>динамики роста количества задач по договорным документам на одного сотрудника в день </a:t>
            </a:r>
            <a:endParaRPr lang="en-US" sz="360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7" y="6192929"/>
            <a:ext cx="3614011" cy="370505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643809"/>
              </p:ext>
            </p:extLst>
          </p:nvPr>
        </p:nvGraphicFramePr>
        <p:xfrm>
          <a:off x="952501" y="1695450"/>
          <a:ext cx="7169523" cy="430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19348" y="1842247"/>
            <a:ext cx="2977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сотрудников в отделе на сегодняшний день – 3 человека.</a:t>
            </a:r>
            <a:br>
              <a:rPr lang="ru-RU" dirty="0"/>
            </a:br>
            <a:r>
              <a:rPr lang="ru-RU" dirty="0"/>
              <a:t>До 2022 года – 2 человека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033260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8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2320136" y="165311"/>
            <a:ext cx="9727084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Процесс обработки претензии «как есть»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635000"/>
            <a:ext cx="7880985" cy="55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w="http://schemas.openxmlformats.org/wordprocessingml/2006/main" xmlns:m="http://schemas.openxmlformats.org/officeDocument/2006/math" xmlns="">
      <p:transition spd="med" advClick="1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9</a:t>
            </a:fld>
            <a:endParaRPr lang="ru-RU" sz="165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2320136" y="165311"/>
            <a:ext cx="9727084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Процесс обработки договора «как есть»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56" y="755859"/>
            <a:ext cx="9081987" cy="54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w="http://schemas.openxmlformats.org/wordprocessingml/2006/main" xmlns:m="http://schemas.openxmlformats.org/officeDocument/2006/math" xmlns="">
      <p:transition spd="med" advClick="1">
        <p:push dir="u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5128</TotalTime>
  <Words>525</Words>
  <Application>Microsoft Office PowerPoint</Application>
  <DocSecurity>0</DocSecurity>
  <PresentationFormat>Широкоэкранный</PresentationFormat>
  <Paragraphs>142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CocoSharp</vt:lpstr>
      <vt:lpstr>SB Sans Display Regular</vt:lpstr>
      <vt:lpstr>Segoe UI Light</vt:lpstr>
      <vt:lpstr>Segoe UI Semibold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Жиляков Валентин Юрьевич</dc:creator>
  <cp:keywords/>
  <dc:description/>
  <cp:lastModifiedBy>Полляк Григорий Михайлович</cp:lastModifiedBy>
  <cp:revision>172</cp:revision>
  <dcterms:created xsi:type="dcterms:W3CDTF">2024-02-01T06:34:29Z</dcterms:created>
  <dcterms:modified xsi:type="dcterms:W3CDTF">2026-03-13T04:29:16Z</dcterms:modified>
  <cp:category/>
  <dc:identifier/>
  <cp:contentStatus/>
  <dc:language/>
  <cp:version/>
</cp:coreProperties>
</file>